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76" r:id="rId4"/>
  </p:sldMasterIdLst>
  <p:sldIdLst>
    <p:sldId id="256" r:id="rId5"/>
    <p:sldId id="258" r:id="rId6"/>
    <p:sldId id="263" r:id="rId7"/>
    <p:sldId id="261" r:id="rId8"/>
    <p:sldId id="262" r:id="rId9"/>
    <p:sldId id="259" r:id="rId10"/>
    <p:sldId id="270" r:id="rId11"/>
    <p:sldId id="260" r:id="rId12"/>
    <p:sldId id="264" r:id="rId13"/>
    <p:sldId id="265" r:id="rId14"/>
    <p:sldId id="266" r:id="rId15"/>
    <p:sldId id="267" r:id="rId16"/>
    <p:sldId id="268" r:id="rId17"/>
    <p:sldId id="269" r:id="rId18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4622FA"/>
    <a:srgbClr val="CCECFF"/>
    <a:srgbClr val="003399"/>
    <a:srgbClr val="8B456A"/>
    <a:srgbClr val="00FFFF"/>
    <a:srgbClr val="6699FF"/>
    <a:srgbClr val="000099"/>
    <a:srgbClr val="0000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9BF1E1-7616-40B7-BE51-4B5364506C79}" v="108" dt="2023-08-22T20:10:19.1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0" autoAdjust="0"/>
    <p:restoredTop sz="86410" autoAdjust="0"/>
  </p:normalViewPr>
  <p:slideViewPr>
    <p:cSldViewPr snapToGrid="0">
      <p:cViewPr varScale="1">
        <p:scale>
          <a:sx n="80" d="100"/>
          <a:sy n="80" d="100"/>
        </p:scale>
        <p:origin x="108" y="498"/>
      </p:cViewPr>
      <p:guideLst/>
    </p:cSldViewPr>
  </p:slideViewPr>
  <p:outlineViewPr>
    <p:cViewPr>
      <p:scale>
        <a:sx n="33" d="100"/>
        <a:sy n="33" d="100"/>
      </p:scale>
      <p:origin x="0" y="-1185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487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927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756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258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261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8/22/2023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876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8/22/2023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895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8/22/2023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911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038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8/22/2023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025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8/22/2023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594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8/22/2023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528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7">
            <a:extLst>
              <a:ext uri="{FF2B5EF4-FFF2-40B4-BE49-F238E27FC236}">
                <a16:creationId xmlns:a16="http://schemas.microsoft.com/office/drawing/2014/main" id="{57F231E5-F402-49E1-82B4-C762909ED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9">
            <a:extLst>
              <a:ext uri="{FF2B5EF4-FFF2-40B4-BE49-F238E27FC236}">
                <a16:creationId xmlns:a16="http://schemas.microsoft.com/office/drawing/2014/main" id="{6F0BA12B-74D1-4DB1-9A3F-C9BA27B815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762000"/>
            <a:ext cx="4208489" cy="5334001"/>
          </a:xfrm>
          <a:custGeom>
            <a:avLst/>
            <a:gdLst>
              <a:gd name="connsiteX0" fmla="*/ 1015642 w 4208489"/>
              <a:gd name="connsiteY0" fmla="*/ 0 h 5334001"/>
              <a:gd name="connsiteX1" fmla="*/ 4208489 w 4208489"/>
              <a:gd name="connsiteY1" fmla="*/ 0 h 5334001"/>
              <a:gd name="connsiteX2" fmla="*/ 4208489 w 4208489"/>
              <a:gd name="connsiteY2" fmla="*/ 5334001 h 5334001"/>
              <a:gd name="connsiteX3" fmla="*/ 0 w 4208489"/>
              <a:gd name="connsiteY3" fmla="*/ 5334001 h 533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489" h="5334001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Freeform: Shape 11">
            <a:extLst>
              <a:ext uri="{FF2B5EF4-FFF2-40B4-BE49-F238E27FC236}">
                <a16:creationId xmlns:a16="http://schemas.microsoft.com/office/drawing/2014/main" id="{515FCC40-AA93-4D3B-90D0-69BC824EAD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1190517" y="1056875"/>
            <a:ext cx="1001483" cy="4744251"/>
          </a:xfrm>
          <a:custGeom>
            <a:avLst/>
            <a:gdLst>
              <a:gd name="connsiteX0" fmla="*/ 0 w 1001483"/>
              <a:gd name="connsiteY0" fmla="*/ 0 h 4744251"/>
              <a:gd name="connsiteX1" fmla="*/ 1001483 w 1001483"/>
              <a:gd name="connsiteY1" fmla="*/ 0 h 4744251"/>
              <a:gd name="connsiteX2" fmla="*/ 0 w 1001483"/>
              <a:gd name="connsiteY2" fmla="*/ 4744251 h 474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483" h="4744251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84398" y="1298448"/>
            <a:ext cx="7315200" cy="3255264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rgbClr val="4622FA"/>
                </a:solidFill>
              </a:rPr>
              <a:t>Secrist Middle School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rgbClr val="4622FA"/>
                </a:solidFill>
              </a:rPr>
              <a:t>Title I Program</a:t>
            </a:r>
            <a:br>
              <a:rPr lang="en-US" dirty="0">
                <a:solidFill>
                  <a:srgbClr val="4622FA"/>
                </a:solidFill>
              </a:rPr>
            </a:br>
            <a:r>
              <a:rPr lang="en-US" dirty="0">
                <a:solidFill>
                  <a:srgbClr val="4622FA"/>
                </a:solidFill>
              </a:rPr>
              <a:t>Home of the </a:t>
            </a:r>
            <a:r>
              <a:rPr lang="en-US" i="1" dirty="0">
                <a:solidFill>
                  <a:srgbClr val="4622FA"/>
                </a:solidFill>
              </a:rPr>
              <a:t>Scorpions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84397" y="4670245"/>
            <a:ext cx="4208489" cy="1298475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2"/>
                </a:solidFill>
              </a:rPr>
              <a:t>Annual Title I Parent Meeting 	       </a:t>
            </a:r>
          </a:p>
          <a:p>
            <a:r>
              <a:rPr lang="en-US" dirty="0">
                <a:solidFill>
                  <a:schemeClr val="tx2"/>
                </a:solidFill>
              </a:rPr>
              <a:t> SY 2023-2024		</a:t>
            </a:r>
          </a:p>
          <a:p>
            <a:r>
              <a:rPr lang="en-US" dirty="0">
                <a:solidFill>
                  <a:schemeClr val="tx2"/>
                </a:solidFill>
              </a:rPr>
              <a:t>Date:   8.17.2023</a:t>
            </a:r>
          </a:p>
        </p:txBody>
      </p:sp>
    </p:spTree>
    <p:extLst>
      <p:ext uri="{BB962C8B-B14F-4D97-AF65-F5344CB8AC3E}">
        <p14:creationId xmlns:p14="http://schemas.microsoft.com/office/powerpoint/2010/main" val="37422255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1875085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US" sz="3200" b="1" i="1" dirty="0">
                <a:solidFill>
                  <a:srgbClr val="FFFF00"/>
                </a:solidFill>
              </a:rPr>
              <a:t> Integrated Action Plan</a:t>
            </a:r>
            <a:br>
              <a:rPr lang="en-US" sz="3200" b="1" i="1" dirty="0">
                <a:solidFill>
                  <a:srgbClr val="FFFF00"/>
                </a:solidFill>
              </a:rPr>
            </a:br>
            <a:r>
              <a:rPr lang="en-US" sz="3200" b="1" i="1" dirty="0">
                <a:solidFill>
                  <a:srgbClr val="FFFF00"/>
                </a:solidFill>
              </a:rPr>
              <a:t>(IAP)</a:t>
            </a:r>
          </a:p>
        </p:txBody>
      </p:sp>
      <p:pic>
        <p:nvPicPr>
          <p:cNvPr id="5122" name="Picture 2" descr="Student Information System">
            <a:extLst>
              <a:ext uri="{FF2B5EF4-FFF2-40B4-BE49-F238E27FC236}">
                <a16:creationId xmlns:a16="http://schemas.microsoft.com/office/drawing/2014/main" id="{A2CB7FB3-2E60-8705-5678-E8E349D15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" y="3220720"/>
            <a:ext cx="3141475" cy="276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lvl="1" indent="0">
              <a:lnSpc>
                <a:spcPct val="80000"/>
              </a:lnSpc>
              <a:buNone/>
              <a:defRPr/>
            </a:pPr>
            <a:r>
              <a:rPr lang="en-US" sz="2800" dirty="0"/>
              <a:t>To support struggling learners with additional resources and help in reading and mathematics, our school plan to improve reading achievement includes the following: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en-US" sz="1400" dirty="0"/>
          </a:p>
          <a:p>
            <a:pPr marL="1314450" lvl="2" indent="-457200">
              <a:lnSpc>
                <a:spcPct val="80000"/>
              </a:lnSpc>
              <a:buFontTx/>
              <a:buAutoNum type="alphaLcPeriod"/>
              <a:defRPr/>
            </a:pPr>
            <a:r>
              <a:rPr lang="en-US" sz="2400" dirty="0">
                <a:solidFill>
                  <a:schemeClr val="tx1"/>
                </a:solidFill>
              </a:rPr>
              <a:t>Reading/Math Interventions </a:t>
            </a:r>
          </a:p>
          <a:p>
            <a:pPr marL="1314450" lvl="3" indent="0">
              <a:lnSpc>
                <a:spcPct val="80000"/>
              </a:lnSpc>
              <a:buNone/>
              <a:defRPr/>
            </a:pPr>
            <a:r>
              <a:rPr lang="en-US" sz="2400" dirty="0">
                <a:solidFill>
                  <a:schemeClr val="tx1"/>
                </a:solidFill>
              </a:rPr>
              <a:t>53 minutes per day/week – IXL/</a:t>
            </a:r>
            <a:r>
              <a:rPr lang="en-US" sz="2400" dirty="0" err="1">
                <a:solidFill>
                  <a:schemeClr val="tx1"/>
                </a:solidFill>
              </a:rPr>
              <a:t>iReady</a:t>
            </a:r>
            <a:endParaRPr lang="en-US" sz="2400" dirty="0">
              <a:solidFill>
                <a:schemeClr val="tx1"/>
              </a:solidFill>
            </a:endParaRPr>
          </a:p>
          <a:p>
            <a:pPr marL="1314450" lvl="2" indent="-457200">
              <a:lnSpc>
                <a:spcPct val="80000"/>
              </a:lnSpc>
              <a:buFontTx/>
              <a:buAutoNum type="alphaLcPeriod"/>
              <a:defRPr/>
            </a:pPr>
            <a:r>
              <a:rPr lang="en-US" sz="2400" dirty="0">
                <a:solidFill>
                  <a:schemeClr val="tx1"/>
                </a:solidFill>
              </a:rPr>
              <a:t>Additional Reading/Math Classes for targeted students - 53 minutes of additional instruction daily</a:t>
            </a:r>
          </a:p>
          <a:p>
            <a:pPr marL="1314450" lvl="2" indent="-457200">
              <a:lnSpc>
                <a:spcPct val="80000"/>
              </a:lnSpc>
              <a:buFontTx/>
              <a:buAutoNum type="alphaLcPeriod"/>
              <a:defRPr/>
            </a:pPr>
            <a:r>
              <a:rPr lang="en-US" sz="2400" dirty="0">
                <a:solidFill>
                  <a:schemeClr val="tx1"/>
                </a:solidFill>
              </a:rPr>
              <a:t>Afterschool Tutoring for Reading/Math</a:t>
            </a:r>
          </a:p>
          <a:p>
            <a:pPr marL="1314450" lvl="2" indent="-457200">
              <a:lnSpc>
                <a:spcPct val="80000"/>
              </a:lnSpc>
              <a:buFontTx/>
              <a:buAutoNum type="alphaLcPeriod"/>
              <a:defRPr/>
            </a:pPr>
            <a:r>
              <a:rPr lang="en-US" sz="2400" dirty="0">
                <a:solidFill>
                  <a:schemeClr val="tx1"/>
                </a:solidFill>
              </a:rPr>
              <a:t>Reading Interventionist 6</a:t>
            </a:r>
            <a:r>
              <a:rPr lang="en-US" sz="2400" baseline="30000" dirty="0">
                <a:solidFill>
                  <a:schemeClr val="tx1"/>
                </a:solidFill>
              </a:rPr>
              <a:t>th</a:t>
            </a:r>
            <a:r>
              <a:rPr lang="en-US" sz="2400" dirty="0">
                <a:solidFill>
                  <a:schemeClr val="tx1"/>
                </a:solidFill>
              </a:rPr>
              <a:t> grade  </a:t>
            </a:r>
          </a:p>
          <a:p>
            <a:pPr marL="1314450" lvl="2" indent="-457200">
              <a:lnSpc>
                <a:spcPct val="80000"/>
              </a:lnSpc>
              <a:buFontTx/>
              <a:buAutoNum type="alphaLcPeriod"/>
              <a:defRPr/>
            </a:pPr>
            <a:r>
              <a:rPr lang="en-US" sz="2400" dirty="0">
                <a:solidFill>
                  <a:schemeClr val="tx1"/>
                </a:solidFill>
              </a:rPr>
              <a:t>Teacher Assistants in classrooms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847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br>
              <a:rPr lang="en-US" i="1" dirty="0">
                <a:solidFill>
                  <a:srgbClr val="FF0000"/>
                </a:solidFill>
              </a:rPr>
            </a:br>
            <a:br>
              <a:rPr lang="en-US" i="1" dirty="0">
                <a:solidFill>
                  <a:srgbClr val="FF0000"/>
                </a:solidFill>
              </a:rPr>
            </a:br>
            <a:br>
              <a:rPr lang="en-US" i="1" dirty="0">
                <a:solidFill>
                  <a:srgbClr val="FF0000"/>
                </a:solidFill>
              </a:rPr>
            </a:br>
            <a:br>
              <a:rPr lang="en-US" dirty="0"/>
            </a:br>
            <a:r>
              <a:rPr lang="en-US" b="1" i="1" dirty="0">
                <a:solidFill>
                  <a:srgbClr val="FFFF00"/>
                </a:solidFill>
              </a:rPr>
              <a:t>School Integrated Action Plan (IAP)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 descr="Parents and students working at a tab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75" y="759211"/>
            <a:ext cx="2501186" cy="223866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2610" y="188928"/>
            <a:ext cx="7315200" cy="5120640"/>
          </a:xfrm>
          <a:solidFill>
            <a:schemeClr val="bg2"/>
          </a:solidFill>
        </p:spPr>
        <p:txBody>
          <a:bodyPr>
            <a:normAutofit lnSpcReduction="10000"/>
          </a:bodyPr>
          <a:lstStyle/>
          <a:p>
            <a:pPr marL="57150" indent="0" algn="ctr">
              <a:lnSpc>
                <a:spcPct val="80000"/>
              </a:lnSpc>
              <a:buNone/>
              <a:defRPr/>
            </a:pPr>
            <a:endParaRPr lang="en-US" altLang="en-US" sz="2400" b="1" dirty="0">
              <a:solidFill>
                <a:srgbClr val="002060"/>
              </a:solidFill>
            </a:endParaRPr>
          </a:p>
          <a:p>
            <a:pPr marL="57150" indent="0" algn="ctr">
              <a:lnSpc>
                <a:spcPct val="80000"/>
              </a:lnSpc>
              <a:buNone/>
              <a:defRPr/>
            </a:pPr>
            <a:r>
              <a:rPr lang="en-US" altLang="en-US" sz="2400" b="1" dirty="0">
                <a:solidFill>
                  <a:srgbClr val="002060"/>
                </a:solidFill>
              </a:rPr>
              <a:t>Academic Family Engagement</a:t>
            </a:r>
          </a:p>
          <a:p>
            <a:pPr marL="57150" indent="0">
              <a:lnSpc>
                <a:spcPct val="80000"/>
              </a:lnSpc>
              <a:buNone/>
              <a:defRPr/>
            </a:pPr>
            <a:r>
              <a:rPr lang="en-US" altLang="en-US" sz="2400" dirty="0">
                <a:solidFill>
                  <a:srgbClr val="002060"/>
                </a:solidFill>
              </a:rPr>
              <a:t>Our plan includes steps to promote academic family engagement:</a:t>
            </a:r>
          </a:p>
          <a:p>
            <a:pPr marL="800100" lvl="1" indent="-342900">
              <a:defRPr/>
            </a:pPr>
            <a:r>
              <a:rPr lang="en-US" altLang="en-US" sz="2400" b="1" dirty="0">
                <a:solidFill>
                  <a:schemeClr val="tx1"/>
                </a:solidFill>
              </a:rPr>
              <a:t> 	      District Parent Involvement Policy</a:t>
            </a:r>
          </a:p>
          <a:p>
            <a:pPr marL="800100" lvl="1" indent="-342900">
              <a:defRPr/>
            </a:pPr>
            <a:r>
              <a:rPr lang="en-US" altLang="en-US" sz="2400" b="1" dirty="0">
                <a:solidFill>
                  <a:schemeClr val="tx1"/>
                </a:solidFill>
              </a:rPr>
              <a:t>        School Parent Involvement Policy</a:t>
            </a:r>
          </a:p>
          <a:p>
            <a:pPr marL="800100" lvl="1" indent="-342900">
              <a:defRPr/>
            </a:pPr>
            <a:r>
              <a:rPr lang="en-US" altLang="en-US" sz="2400" b="1" dirty="0">
                <a:solidFill>
                  <a:schemeClr val="tx1"/>
                </a:solidFill>
              </a:rPr>
              <a:t>        Title I Parent Compact</a:t>
            </a:r>
          </a:p>
          <a:p>
            <a:pPr marL="800100" lvl="1" indent="-342900">
              <a:defRPr/>
            </a:pPr>
            <a:r>
              <a:rPr lang="en-US" altLang="en-US" sz="2400" b="1" dirty="0">
                <a:solidFill>
                  <a:schemeClr val="tx1"/>
                </a:solidFill>
              </a:rPr>
              <a:t>        Family Engagement Team (ATP)</a:t>
            </a:r>
          </a:p>
          <a:p>
            <a:pPr marL="800100" lvl="1" indent="-342900">
              <a:defRPr/>
            </a:pPr>
            <a:r>
              <a:rPr lang="en-US" altLang="en-US" sz="2400" b="1" dirty="0">
                <a:solidFill>
                  <a:schemeClr val="tx1"/>
                </a:solidFill>
              </a:rPr>
              <a:t>        Site Council</a:t>
            </a:r>
          </a:p>
          <a:p>
            <a:pPr marL="800100" lvl="1" indent="-342900">
              <a:defRPr/>
            </a:pPr>
            <a:r>
              <a:rPr lang="en-US" altLang="en-US" sz="2400" b="1" dirty="0">
                <a:solidFill>
                  <a:schemeClr val="tx1"/>
                </a:solidFill>
              </a:rPr>
              <a:t>        PTA</a:t>
            </a:r>
          </a:p>
          <a:p>
            <a:pPr marL="457200" lvl="1" indent="0">
              <a:buNone/>
              <a:defRPr/>
            </a:pPr>
            <a:endParaRPr lang="en-US" altLang="en-US" b="1" dirty="0">
              <a:solidFill>
                <a:srgbClr val="002060"/>
              </a:solidFill>
            </a:endParaRPr>
          </a:p>
          <a:p>
            <a:pPr marL="457200" lvl="1" indent="0">
              <a:buNone/>
              <a:defRPr/>
            </a:pPr>
            <a:r>
              <a:rPr lang="en-US" altLang="en-US" sz="2400" dirty="0">
                <a:solidFill>
                  <a:schemeClr val="tx1"/>
                </a:solidFill>
              </a:rPr>
              <a:t>Academic Family Engagement Calendar, Special Events will be announced on our website, Monthly Newsletter, Notices home, Parent links &amp;Marquee.</a:t>
            </a:r>
          </a:p>
          <a:p>
            <a:pPr marL="0" indent="0">
              <a:buNone/>
            </a:pP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6" name="Picture 5" descr="A sign of the Palo Verde Family Resource Center">
            <a:extLst>
              <a:ext uri="{FF2B5EF4-FFF2-40B4-BE49-F238E27FC236}">
                <a16:creationId xmlns:a16="http://schemas.microsoft.com/office/drawing/2014/main" id="{7D0B70B7-9B65-3552-02AC-2016D751E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4080" y="5309568"/>
            <a:ext cx="2661920" cy="1497330"/>
          </a:xfrm>
          <a:prstGeom prst="rect">
            <a:avLst/>
          </a:prstGeom>
        </p:spPr>
      </p:pic>
      <p:pic>
        <p:nvPicPr>
          <p:cNvPr id="7" name="Picture 6" descr="An image of the Family Resource Center logo, 4 figures of people reaching">
            <a:extLst>
              <a:ext uri="{FF2B5EF4-FFF2-40B4-BE49-F238E27FC236}">
                <a16:creationId xmlns:a16="http://schemas.microsoft.com/office/drawing/2014/main" id="{AFCF89C5-49B8-E34D-B4FD-BFD8AC20C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7096" y="5309568"/>
            <a:ext cx="1385095" cy="1548432"/>
          </a:xfrm>
          <a:prstGeom prst="rect">
            <a:avLst/>
          </a:prstGeom>
        </p:spPr>
      </p:pic>
      <p:pic>
        <p:nvPicPr>
          <p:cNvPr id="5" name="Picture 4" descr="Catalina High School Sign in front of the school">
            <a:extLst>
              <a:ext uri="{FF2B5EF4-FFF2-40B4-BE49-F238E27FC236}">
                <a16:creationId xmlns:a16="http://schemas.microsoft.com/office/drawing/2014/main" id="{2F468219-4DCF-C526-9879-A063A0E10C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8640" y="5309568"/>
            <a:ext cx="2752277" cy="154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09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br>
              <a:rPr lang="en-US" i="1" dirty="0">
                <a:solidFill>
                  <a:srgbClr val="FF0000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Parents Right to Know</a:t>
            </a:r>
          </a:p>
        </p:txBody>
      </p:sp>
      <p:pic>
        <p:nvPicPr>
          <p:cNvPr id="4" name="Picture 3" descr="Parents participating in a class at a school worksho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62" y="237995"/>
            <a:ext cx="2906039" cy="217952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marL="57150" indent="0">
              <a:lnSpc>
                <a:spcPct val="80000"/>
              </a:lnSpc>
              <a:buNone/>
              <a:defRPr/>
            </a:pPr>
            <a:r>
              <a:rPr lang="en-US" b="1" dirty="0">
                <a:solidFill>
                  <a:srgbClr val="0066FF"/>
                </a:solidFill>
              </a:rPr>
              <a:t>You have the right to request:</a:t>
            </a:r>
          </a:p>
          <a:p>
            <a:pPr marL="400050">
              <a:lnSpc>
                <a:spcPct val="80000"/>
              </a:lnSpc>
              <a:defRPr/>
            </a:pPr>
            <a:r>
              <a:rPr lang="en-US" dirty="0"/>
              <a:t>The qualifications of your child’s teacher and instructional staff</a:t>
            </a:r>
          </a:p>
          <a:p>
            <a:pPr marL="400050">
              <a:lnSpc>
                <a:spcPct val="80000"/>
              </a:lnSpc>
              <a:defRPr/>
            </a:pPr>
            <a:r>
              <a:rPr lang="en-US" dirty="0"/>
              <a:t>Your child’s level of achievement based on required state assessments</a:t>
            </a:r>
          </a:p>
          <a:p>
            <a:pPr marL="57150" indent="0">
              <a:lnSpc>
                <a:spcPct val="80000"/>
              </a:lnSpc>
              <a:buNone/>
              <a:defRPr/>
            </a:pPr>
            <a:endParaRPr lang="en-US" sz="1200" dirty="0"/>
          </a:p>
          <a:p>
            <a:pPr marL="57150" indent="0">
              <a:lnSpc>
                <a:spcPct val="80000"/>
              </a:lnSpc>
              <a:buNone/>
              <a:defRPr/>
            </a:pPr>
            <a:r>
              <a:rPr lang="en-US" b="1" dirty="0">
                <a:solidFill>
                  <a:srgbClr val="0066FF"/>
                </a:solidFill>
              </a:rPr>
              <a:t>You must be informed within 4 weeks if:</a:t>
            </a:r>
          </a:p>
          <a:p>
            <a:pPr marL="400050">
              <a:lnSpc>
                <a:spcPct val="80000"/>
              </a:lnSpc>
              <a:defRPr/>
            </a:pPr>
            <a:r>
              <a:rPr lang="en-US" dirty="0"/>
              <a:t>Your child is being taught by a teacher who does not meet the appropriately certified requirements of the state</a:t>
            </a:r>
          </a:p>
          <a:p>
            <a:pPr marL="217170" indent="0">
              <a:lnSpc>
                <a:spcPct val="80000"/>
              </a:lnSpc>
              <a:buNone/>
              <a:defRPr/>
            </a:pPr>
            <a:endParaRPr lang="en-US" dirty="0"/>
          </a:p>
          <a:p>
            <a:pPr marL="217170" indent="0">
              <a:lnSpc>
                <a:spcPct val="80000"/>
              </a:lnSpc>
              <a:buNone/>
              <a:defRPr/>
            </a:pPr>
            <a:r>
              <a:rPr lang="en-US" dirty="0"/>
              <a:t>ALL TEACHERS AT SECRIST MIDDLE ARE HIGHLY QUALIFIED</a:t>
            </a:r>
          </a:p>
          <a:p>
            <a:pPr marL="400050">
              <a:lnSpc>
                <a:spcPct val="80000"/>
              </a:lnSpc>
              <a:defRPr/>
            </a:pPr>
            <a:endParaRPr lang="en-US" sz="1400" dirty="0"/>
          </a:p>
          <a:p>
            <a:pPr marL="57150" indent="0">
              <a:lnSpc>
                <a:spcPct val="80000"/>
              </a:lnSpc>
              <a:buNone/>
              <a:defRPr/>
            </a:pPr>
            <a:r>
              <a:rPr lang="en-US" dirty="0"/>
              <a:t>All of this information must be in a language and format that is understandable to you.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910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br>
              <a:rPr lang="en-US" i="1" dirty="0">
                <a:solidFill>
                  <a:srgbClr val="FF0000"/>
                </a:solidFill>
              </a:rPr>
            </a:br>
            <a:br>
              <a:rPr lang="en-US" i="1" dirty="0">
                <a:solidFill>
                  <a:srgbClr val="FF0000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Important Dates to Remember</a:t>
            </a:r>
          </a:p>
        </p:txBody>
      </p:sp>
      <p:pic>
        <p:nvPicPr>
          <p:cNvPr id="5" name="Picture 4" descr="Students working on the floor with Montessori materials at Drachm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57" y="488515"/>
            <a:ext cx="2827602" cy="17035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altLang="en-US" dirty="0"/>
              <a:t>Parent Teacher Conference</a:t>
            </a:r>
          </a:p>
          <a:p>
            <a:pPr lvl="1"/>
            <a:r>
              <a:rPr lang="en-US" altLang="en-US" dirty="0">
                <a:solidFill>
                  <a:schemeClr val="tx1"/>
                </a:solidFill>
              </a:rPr>
              <a:t>September 20-22, 2023 (DISMISSAL AT 11:45 AM)</a:t>
            </a:r>
          </a:p>
          <a:p>
            <a:r>
              <a:rPr lang="en-US" altLang="en-US" dirty="0"/>
              <a:t>Student Progress Reports</a:t>
            </a:r>
          </a:p>
          <a:p>
            <a:pPr lvl="1"/>
            <a:r>
              <a:rPr lang="en-US" altLang="en-US" dirty="0">
                <a:solidFill>
                  <a:schemeClr val="tx1"/>
                </a:solidFill>
              </a:rPr>
              <a:t>October 17, 2023</a:t>
            </a:r>
          </a:p>
          <a:p>
            <a:pPr lvl="1"/>
            <a:r>
              <a:rPr lang="en-US" altLang="en-US" dirty="0">
                <a:solidFill>
                  <a:schemeClr val="tx1"/>
                </a:solidFill>
              </a:rPr>
              <a:t>January 9, 2024</a:t>
            </a:r>
          </a:p>
          <a:p>
            <a:pPr lvl="1"/>
            <a:r>
              <a:rPr lang="en-US" altLang="en-US" dirty="0">
                <a:solidFill>
                  <a:schemeClr val="tx1"/>
                </a:solidFill>
              </a:rPr>
              <a:t>March 19, 2024</a:t>
            </a:r>
          </a:p>
          <a:p>
            <a:pPr lvl="1"/>
            <a:r>
              <a:rPr lang="en-US" altLang="en-US" dirty="0">
                <a:solidFill>
                  <a:schemeClr val="tx1"/>
                </a:solidFill>
              </a:rPr>
              <a:t>May 23, 2024 (Last Day of School)</a:t>
            </a:r>
          </a:p>
          <a:p>
            <a:r>
              <a:rPr lang="en-US" altLang="en-US" dirty="0"/>
              <a:t>Updates to the school integrated action plan, the parent policy and compact</a:t>
            </a:r>
          </a:p>
          <a:p>
            <a:pPr lvl="1"/>
            <a:r>
              <a:rPr lang="en-US" altLang="en-US" dirty="0">
                <a:solidFill>
                  <a:schemeClr val="tx1"/>
                </a:solidFill>
              </a:rPr>
              <a:t>Spring 2024</a:t>
            </a:r>
          </a:p>
          <a:p>
            <a:r>
              <a:rPr lang="en-US" altLang="en-US" dirty="0">
                <a:solidFill>
                  <a:schemeClr val="tx1"/>
                </a:solidFill>
              </a:rPr>
              <a:t>Please be looking for additional upcoming events on our website</a:t>
            </a:r>
          </a:p>
          <a:p>
            <a:pPr marL="0" indent="0">
              <a:buNone/>
            </a:pPr>
            <a:endParaRPr lang="en-US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689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br>
              <a:rPr lang="en-US" i="1" dirty="0">
                <a:solidFill>
                  <a:srgbClr val="FF0000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Thank you!</a:t>
            </a:r>
          </a:p>
        </p:txBody>
      </p:sp>
      <p:pic>
        <p:nvPicPr>
          <p:cNvPr id="6146" name="Picture 2" descr="Advocacy Success Stories: Tucson Unified School District (TUSD) - NAfME">
            <a:extLst>
              <a:ext uri="{FF2B5EF4-FFF2-40B4-BE49-F238E27FC236}">
                <a16:creationId xmlns:a16="http://schemas.microsoft.com/office/drawing/2014/main" id="{52D77C12-CF7B-CEB1-A7EF-BAC2AD3B5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78" y="12194"/>
            <a:ext cx="2685212" cy="158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tudents clapping their hands as instructed by the teacher">
            <a:extLst>
              <a:ext uri="{FF2B5EF4-FFF2-40B4-BE49-F238E27FC236}">
                <a16:creationId xmlns:a16="http://schemas.microsoft.com/office/drawing/2014/main" id="{EA6D560A-9D61-9823-DA70-5B523AC77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7782" y="12193"/>
            <a:ext cx="3035229" cy="1588007"/>
          </a:xfrm>
          <a:prstGeom prst="rect">
            <a:avLst/>
          </a:prstGeom>
        </p:spPr>
      </p:pic>
      <p:pic>
        <p:nvPicPr>
          <p:cNvPr id="6148" name="Picture 4" descr="Tucson's largest school district to require masks for students, staff |  Local news | tucson.com">
            <a:extLst>
              <a:ext uri="{FF2B5EF4-FFF2-40B4-BE49-F238E27FC236}">
                <a16:creationId xmlns:a16="http://schemas.microsoft.com/office/drawing/2014/main" id="{88450D1E-8443-B8B9-8637-F57AD7A98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0" y="0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2324" y="2328372"/>
            <a:ext cx="7302143" cy="4055209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For more information or to access the school Integrated Action Plan Contact: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School Principal:  Debbee Garcia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Email: debbee.garcia@tusd1.org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School phone</a:t>
            </a:r>
            <a:r>
              <a:rPr lang="en-US">
                <a:solidFill>
                  <a:schemeClr val="tx1"/>
                </a:solidFill>
              </a:rPr>
              <a:t>:  520-731-5302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828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9B86EB1B-4B55-4579-97FA-337EE5CFA3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8DFFECBC-3365-4A8E-B5C9-F04909FEC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3"/>
            <a:ext cx="4642228" cy="533095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E20178-48F9-78C4-7CB7-C17692D78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-4601183"/>
            <a:ext cx="2947482" cy="46011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Grants</a:t>
            </a:r>
          </a:p>
        </p:txBody>
      </p:sp>
      <p:pic>
        <p:nvPicPr>
          <p:cNvPr id="2" name="Picture 2" descr="Secrist Scorpions logo">
            <a:extLst>
              <a:ext uri="{FF2B5EF4-FFF2-40B4-BE49-F238E27FC236}">
                <a16:creationId xmlns:a16="http://schemas.microsoft.com/office/drawing/2014/main" id="{DE51B7F3-D669-E83D-6134-2ACDAB17B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84" y="1073019"/>
            <a:ext cx="2021472" cy="138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289249" y="2510395"/>
            <a:ext cx="4016116" cy="3274586"/>
          </a:xfrm>
        </p:spPr>
        <p:txBody>
          <a:bodyPr anchor="t">
            <a:normAutofit/>
          </a:bodyPr>
          <a:lstStyle/>
          <a:p>
            <a:pPr marL="0" indent="0">
              <a:buClr>
                <a:srgbClr val="F6CE59"/>
              </a:buClr>
              <a:buNone/>
              <a:defRPr/>
            </a:pPr>
            <a:r>
              <a:rPr lang="en-US" altLang="en-US" b="1" u="sng" dirty="0">
                <a:solidFill>
                  <a:srgbClr val="FF0000"/>
                </a:solidFill>
              </a:rPr>
              <a:t>Secrist Middle School</a:t>
            </a:r>
          </a:p>
          <a:p>
            <a:pPr marL="0" indent="0">
              <a:buClr>
                <a:srgbClr val="F6CE59"/>
              </a:buClr>
              <a:buNone/>
              <a:defRPr/>
            </a:pPr>
            <a:endParaRPr lang="en-US" altLang="en-US" b="1" u="sng" dirty="0">
              <a:solidFill>
                <a:srgbClr val="4622FA"/>
              </a:solidFill>
            </a:endParaRPr>
          </a:p>
          <a:p>
            <a:pPr marL="0" indent="0">
              <a:buClr>
                <a:srgbClr val="F6CE59"/>
              </a:buClr>
              <a:buNone/>
              <a:defRPr/>
            </a:pPr>
            <a:r>
              <a:rPr lang="en-US" altLang="en-US" b="1" dirty="0">
                <a:solidFill>
                  <a:schemeClr val="tx1"/>
                </a:solidFill>
              </a:rPr>
              <a:t>has been allocated</a:t>
            </a:r>
          </a:p>
          <a:p>
            <a:pPr marL="0" indent="0">
              <a:buClr>
                <a:srgbClr val="F6CE59"/>
              </a:buClr>
              <a:buNone/>
              <a:defRPr/>
            </a:pPr>
            <a:r>
              <a:rPr lang="en-US" altLang="en-US" b="1" dirty="0">
                <a:solidFill>
                  <a:schemeClr val="tx1"/>
                </a:solidFill>
              </a:rPr>
              <a:t> </a:t>
            </a:r>
            <a:r>
              <a:rPr lang="en-US" altLang="en-US" b="1" u="sng" dirty="0">
                <a:solidFill>
                  <a:schemeClr val="tx1"/>
                </a:solidFill>
              </a:rPr>
              <a:t>$__173,988_________</a:t>
            </a:r>
          </a:p>
          <a:p>
            <a:pPr marL="0" indent="0">
              <a:buClr>
                <a:srgbClr val="F6CE59"/>
              </a:buClr>
              <a:buNone/>
              <a:defRPr/>
            </a:pPr>
            <a:r>
              <a:rPr lang="en-US" altLang="en-US" b="1" dirty="0">
                <a:solidFill>
                  <a:schemeClr val="tx1"/>
                </a:solidFill>
              </a:rPr>
              <a:t>in Federal Title I dollars for </a:t>
            </a:r>
          </a:p>
          <a:p>
            <a:pPr marL="0" indent="0">
              <a:buClr>
                <a:srgbClr val="F6CE59"/>
              </a:buClr>
              <a:buNone/>
              <a:defRPr/>
            </a:pPr>
            <a:r>
              <a:rPr lang="en-US" altLang="en-US" b="1" dirty="0">
                <a:solidFill>
                  <a:schemeClr val="tx1"/>
                </a:solidFill>
              </a:rPr>
              <a:t>School Year 2023-2024</a:t>
            </a:r>
          </a:p>
          <a:p>
            <a:pPr marL="0" indent="0">
              <a:buClr>
                <a:srgbClr val="F6CE59"/>
              </a:buClr>
              <a:buNone/>
              <a:defRPr/>
            </a:pPr>
            <a:endParaRPr lang="en-US" altLang="en-US" dirty="0">
              <a:solidFill>
                <a:schemeClr val="tx1"/>
              </a:solidFill>
            </a:endParaRPr>
          </a:p>
          <a:p>
            <a:pPr marL="0" indent="0">
              <a:buClr>
                <a:srgbClr val="F6CE59"/>
              </a:buClr>
              <a:buNone/>
              <a:defRPr/>
            </a:pPr>
            <a:endParaRPr lang="en-US" alt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 descr="School Playground Grants : A listing of funding sources.">
            <a:extLst>
              <a:ext uri="{FF2B5EF4-FFF2-40B4-BE49-F238E27FC236}">
                <a16:creationId xmlns:a16="http://schemas.microsoft.com/office/drawing/2014/main" id="{27A64213-8C88-13B4-5786-519287C99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43675" y="643467"/>
            <a:ext cx="55710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3199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96FFA1F-29D1-415E-8D90-776A5E0AD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7078B6-8941-4429-9FDB-8C032B899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0"/>
            <a:ext cx="7544488" cy="6858000"/>
          </a:xfrm>
          <a:prstGeom prst="rect">
            <a:avLst/>
          </a:prstGeom>
          <a:solidFill>
            <a:srgbClr val="5C5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2829" y="382190"/>
            <a:ext cx="5777652" cy="156514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The purpose of Title I is to ensure that all students …</a:t>
            </a:r>
          </a:p>
        </p:txBody>
      </p:sp>
      <p:pic>
        <p:nvPicPr>
          <p:cNvPr id="6" name="Picture 5" descr="THMS graduation"/>
          <p:cNvPicPr>
            <a:picLocks noChangeAspect="1"/>
          </p:cNvPicPr>
          <p:nvPr/>
        </p:nvPicPr>
        <p:blipFill rotWithShape="1">
          <a:blip r:embed="rId2"/>
          <a:srcRect r="-4" b="22337"/>
          <a:stretch/>
        </p:blipFill>
        <p:spPr>
          <a:xfrm>
            <a:off x="-10959" y="-24648"/>
            <a:ext cx="4503376" cy="2194560"/>
          </a:xfrm>
          <a:prstGeom prst="rect">
            <a:avLst/>
          </a:prstGeom>
        </p:spPr>
      </p:pic>
      <p:pic>
        <p:nvPicPr>
          <p:cNvPr id="3" name="Picture 2" descr="Carrillo staff and students holding love signs"/>
          <p:cNvPicPr>
            <a:picLocks noChangeAspect="1"/>
          </p:cNvPicPr>
          <p:nvPr/>
        </p:nvPicPr>
        <p:blipFill rotWithShape="1">
          <a:blip r:embed="rId3"/>
          <a:srcRect l="11286" r="17847" b="2"/>
          <a:stretch/>
        </p:blipFill>
        <p:spPr>
          <a:xfrm>
            <a:off x="-10959" y="2319200"/>
            <a:ext cx="4507992" cy="2194560"/>
          </a:xfrm>
          <a:prstGeom prst="rect">
            <a:avLst/>
          </a:prstGeom>
        </p:spPr>
      </p:pic>
      <p:pic>
        <p:nvPicPr>
          <p:cNvPr id="4" name="Content Placeholder 3" descr="Students and teacher working at tables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21937" b="4845"/>
          <a:stretch/>
        </p:blipFill>
        <p:spPr>
          <a:xfrm rot="21600000">
            <a:off x="-10959" y="4663049"/>
            <a:ext cx="4507992" cy="21949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06816" y="1971984"/>
            <a:ext cx="5777652" cy="40127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74320" lvl="1" defTabSz="914400">
              <a:lnSpc>
                <a:spcPct val="90000"/>
              </a:lnSpc>
              <a:spcAft>
                <a:spcPts val="600"/>
              </a:spcAft>
              <a:buClr>
                <a:srgbClr val="C2346B"/>
              </a:buClr>
              <a:defRPr/>
            </a:pPr>
            <a:endParaRPr lang="en-US" altLang="en-US" sz="3600" dirty="0">
              <a:solidFill>
                <a:schemeClr val="bg2">
                  <a:lumMod val="90000"/>
                </a:schemeClr>
              </a:solidFill>
            </a:endParaRPr>
          </a:p>
          <a:p>
            <a:pPr marL="274320" lvl="1" defTabSz="914400">
              <a:lnSpc>
                <a:spcPct val="90000"/>
              </a:lnSpc>
              <a:spcAft>
                <a:spcPts val="600"/>
              </a:spcAft>
              <a:buClr>
                <a:srgbClr val="C2346B"/>
              </a:buClr>
              <a:defRPr/>
            </a:pPr>
            <a:r>
              <a:rPr lang="en-US" altLang="en-US" sz="3600" dirty="0">
                <a:solidFill>
                  <a:schemeClr val="bg2">
                    <a:lumMod val="90000"/>
                  </a:schemeClr>
                </a:solidFill>
              </a:rPr>
              <a:t>…receive a high-quality education </a:t>
            </a:r>
          </a:p>
          <a:p>
            <a:pPr marL="274320" lvl="1" defTabSz="914400">
              <a:lnSpc>
                <a:spcPct val="90000"/>
              </a:lnSpc>
              <a:spcAft>
                <a:spcPts val="600"/>
              </a:spcAft>
              <a:buClr>
                <a:srgbClr val="C2346B"/>
              </a:buClr>
              <a:defRPr/>
            </a:pPr>
            <a:endParaRPr lang="en-US" altLang="en-US" sz="3600" dirty="0">
              <a:solidFill>
                <a:schemeClr val="bg2">
                  <a:lumMod val="90000"/>
                </a:schemeClr>
              </a:solidFill>
            </a:endParaRPr>
          </a:p>
          <a:p>
            <a:pPr marL="274320" lvl="1" defTabSz="914400">
              <a:lnSpc>
                <a:spcPct val="90000"/>
              </a:lnSpc>
              <a:spcAft>
                <a:spcPts val="600"/>
              </a:spcAft>
              <a:buClr>
                <a:srgbClr val="C2346B"/>
              </a:buClr>
              <a:defRPr/>
            </a:pPr>
            <a:r>
              <a:rPr lang="en-US" altLang="en-US" sz="3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…from appropriately certified, well-trained staff</a:t>
            </a:r>
          </a:p>
          <a:p>
            <a:pPr marL="274320" lvl="1" defTabSz="914400">
              <a:lnSpc>
                <a:spcPct val="90000"/>
              </a:lnSpc>
              <a:spcAft>
                <a:spcPts val="600"/>
              </a:spcAft>
              <a:buClr>
                <a:srgbClr val="C2346B"/>
              </a:buClr>
              <a:defRPr/>
            </a:pPr>
            <a:endParaRPr lang="en-US" altLang="en-US" sz="3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274320" lvl="1" defTabSz="914400">
              <a:lnSpc>
                <a:spcPct val="90000"/>
              </a:lnSpc>
              <a:spcAft>
                <a:spcPts val="600"/>
              </a:spcAft>
              <a:buClr>
                <a:srgbClr val="C2346B"/>
              </a:buClr>
              <a:defRPr/>
            </a:pPr>
            <a:r>
              <a:rPr lang="en-US" altLang="en-US" sz="3600" dirty="0">
                <a:solidFill>
                  <a:schemeClr val="bg2">
                    <a:lumMod val="75000"/>
                  </a:schemeClr>
                </a:solidFill>
              </a:rPr>
              <a:t>…who use evidence-based instructional methods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09C0D0-1E86-4EE3-B592-3D15600C4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01073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B86EB1B-4B55-4579-97FA-337EE5CFA3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FFECBC-3365-4A8E-B5C9-F04909FEC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3"/>
            <a:ext cx="4642228" cy="533095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249" y="1123837"/>
            <a:ext cx="4016116" cy="12554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Title I Funds are for…</a:t>
            </a:r>
          </a:p>
        </p:txBody>
      </p:sp>
      <p:sp>
        <p:nvSpPr>
          <p:cNvPr id="5" name="Rectangle 4"/>
          <p:cNvSpPr/>
          <p:nvPr/>
        </p:nvSpPr>
        <p:spPr>
          <a:xfrm>
            <a:off x="289249" y="2510395"/>
            <a:ext cx="4016116" cy="32745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1" indent="-182880" defTabSz="914400">
              <a:lnSpc>
                <a:spcPct val="90000"/>
              </a:lnSpc>
              <a:spcAft>
                <a:spcPts val="600"/>
              </a:spcAft>
              <a:buClr>
                <a:srgbClr val="F2F83E"/>
              </a:buClr>
              <a:buFont typeface="Wingdings 2" pitchFamily="18" charset="2"/>
              <a:buChar char=""/>
              <a:defRPr/>
            </a:pPr>
            <a:r>
              <a:rPr lang="en-US" altLang="en-US" sz="3200" dirty="0"/>
              <a:t>supporting struggling learners with additional resources and help in </a:t>
            </a:r>
            <a:r>
              <a:rPr lang="en-US" altLang="en-US" sz="3200" dirty="0">
                <a:solidFill>
                  <a:srgbClr val="FFFF00"/>
                </a:solidFill>
              </a:rPr>
              <a:t>reading </a:t>
            </a:r>
            <a:r>
              <a:rPr lang="en-US" altLang="en-US" sz="3200" dirty="0"/>
              <a:t>and </a:t>
            </a:r>
            <a:r>
              <a:rPr lang="en-US" altLang="en-US" sz="3200" dirty="0">
                <a:solidFill>
                  <a:srgbClr val="FFFF00"/>
                </a:solidFill>
              </a:rPr>
              <a:t>mathematics</a:t>
            </a:r>
            <a:r>
              <a:rPr lang="en-US" altLang="en-US" dirty="0"/>
              <a:t>.</a:t>
            </a:r>
          </a:p>
        </p:txBody>
      </p:sp>
      <p:pic>
        <p:nvPicPr>
          <p:cNvPr id="3074" name="Picture 2" descr="Equality vs Equity">
            <a:extLst>
              <a:ext uri="{FF2B5EF4-FFF2-40B4-BE49-F238E27FC236}">
                <a16:creationId xmlns:a16="http://schemas.microsoft.com/office/drawing/2014/main" id="{88C87821-5A90-7E95-26EB-EE26DAB7C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520" y="193040"/>
            <a:ext cx="7254240" cy="642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2119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3">
            <a:extLst>
              <a:ext uri="{FF2B5EF4-FFF2-40B4-BE49-F238E27FC236}">
                <a16:creationId xmlns:a16="http://schemas.microsoft.com/office/drawing/2014/main" id="{FCB7987D-7806-44BF-94FC-E039F57030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683E798-38DE-4ECB-912E-B2689E296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rgbClr val="4F44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123838"/>
            <a:ext cx="2947482" cy="1022678"/>
          </a:xfrm>
        </p:spPr>
        <p:txBody>
          <a:bodyPr anchor="b">
            <a:normAutofit/>
          </a:bodyPr>
          <a:lstStyle/>
          <a:p>
            <a:br>
              <a:rPr lang="en-US" sz="2200" dirty="0"/>
            </a:br>
            <a:r>
              <a:rPr lang="en-US" sz="2200" dirty="0"/>
              <a:t>Title I funds help our school  offer families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920" y="2146516"/>
            <a:ext cx="2947482" cy="3759762"/>
          </a:xfrm>
        </p:spPr>
        <p:txBody>
          <a:bodyPr anchor="t">
            <a:normAutofit lnSpcReduction="10000"/>
          </a:bodyPr>
          <a:lstStyle/>
          <a:p>
            <a:pPr marL="0" indent="0">
              <a:buClr>
                <a:srgbClr val="C7CC30"/>
              </a:buClr>
              <a:buNone/>
            </a:pPr>
            <a:endParaRPr lang="en-US" altLang="en-US" sz="1400" dirty="0">
              <a:solidFill>
                <a:schemeClr val="bg1"/>
              </a:solidFill>
            </a:endParaRPr>
          </a:p>
          <a:p>
            <a:pPr marL="0" indent="0">
              <a:buClr>
                <a:srgbClr val="C7CC30"/>
              </a:buClr>
              <a:buNone/>
            </a:pPr>
            <a:r>
              <a:rPr lang="en-US" altLang="en-US" sz="2800" dirty="0">
                <a:solidFill>
                  <a:srgbClr val="FFFF00"/>
                </a:solidFill>
              </a:rPr>
              <a:t>interactive learning   opportunities </a:t>
            </a:r>
          </a:p>
          <a:p>
            <a:pPr marL="0" indent="0">
              <a:buClr>
                <a:srgbClr val="C7CC30"/>
              </a:buClr>
              <a:buNone/>
            </a:pPr>
            <a:r>
              <a:rPr lang="en-US" altLang="en-US" sz="2800" b="1" dirty="0">
                <a:solidFill>
                  <a:srgbClr val="FFFF00"/>
                </a:solidFill>
              </a:rPr>
              <a:t> </a:t>
            </a:r>
            <a:r>
              <a:rPr lang="en-US" altLang="en-US" sz="2800" b="1" dirty="0">
                <a:solidFill>
                  <a:schemeClr val="bg1"/>
                </a:solidFill>
              </a:rPr>
              <a:t>to</a:t>
            </a:r>
          </a:p>
          <a:p>
            <a:pPr marL="0" indent="0">
              <a:buClr>
                <a:srgbClr val="C7CC30"/>
              </a:buClr>
              <a:buNone/>
            </a:pPr>
            <a:r>
              <a:rPr lang="en-US" altLang="en-US" sz="2800" dirty="0">
                <a:solidFill>
                  <a:srgbClr val="FFFF00"/>
                </a:solidFill>
              </a:rPr>
              <a:t>support student achievement at high academic levels</a:t>
            </a:r>
            <a:endParaRPr lang="en-US" sz="2800" dirty="0">
              <a:solidFill>
                <a:srgbClr val="FFFF00"/>
              </a:solidFill>
            </a:endParaRPr>
          </a:p>
          <a:p>
            <a:pPr marL="0" indent="0">
              <a:buClr>
                <a:srgbClr val="C7CC30"/>
              </a:buClr>
              <a:buNone/>
            </a:pP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EADE9E9-F720-493E-8302-358E74E66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50" name="Picture 2" descr="Parent Information – Pueblo High School">
            <a:extLst>
              <a:ext uri="{FF2B5EF4-FFF2-40B4-BE49-F238E27FC236}">
                <a16:creationId xmlns:a16="http://schemas.microsoft.com/office/drawing/2014/main" id="{07BD7DA8-D07A-1484-ED61-5A5C2DCF2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509" y="328803"/>
            <a:ext cx="419100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tudent musical group performing to a parent audience">
            <a:extLst>
              <a:ext uri="{FF2B5EF4-FFF2-40B4-BE49-F238E27FC236}">
                <a16:creationId xmlns:a16="http://schemas.microsoft.com/office/drawing/2014/main" id="{0EF35419-3A08-B7B0-69A8-D6A093B10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9706" y="3753231"/>
            <a:ext cx="5364479" cy="2912237"/>
          </a:xfrm>
          <a:prstGeom prst="rect">
            <a:avLst/>
          </a:prstGeom>
        </p:spPr>
      </p:pic>
      <p:pic>
        <p:nvPicPr>
          <p:cNvPr id="2052" name="Picture 4" descr="Ford Elementary School PD meeting in a classroom">
            <a:extLst>
              <a:ext uri="{FF2B5EF4-FFF2-40B4-BE49-F238E27FC236}">
                <a16:creationId xmlns:a16="http://schemas.microsoft.com/office/drawing/2014/main" id="{03706D3C-F30E-7A36-F2ED-58916F64C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050" y="328802"/>
            <a:ext cx="366903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253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9B86EB1B-4B55-4579-97FA-337EE5CFA3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8DFFECBC-3365-4A8E-B5C9-F04909FEC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3"/>
            <a:ext cx="4642228" cy="533095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249" y="1123837"/>
            <a:ext cx="4016116" cy="444384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Arizona’s Academic Standards Assessment </a:t>
            </a:r>
            <a:r>
              <a:rPr lang="en-US" sz="2000" dirty="0">
                <a:solidFill>
                  <a:schemeClr val="tx1"/>
                </a:solidFill>
              </a:rPr>
              <a:t>(AASA)</a:t>
            </a:r>
            <a:br>
              <a:rPr lang="en-US" sz="2000" dirty="0">
                <a:solidFill>
                  <a:schemeClr val="tx1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0519671"/>
              </p:ext>
            </p:extLst>
          </p:nvPr>
        </p:nvGraphicFramePr>
        <p:xfrm>
          <a:off x="5109882" y="831860"/>
          <a:ext cx="6438651" cy="8491736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972484">
                  <a:extLst>
                    <a:ext uri="{9D8B030D-6E8A-4147-A177-3AD203B41FA5}">
                      <a16:colId xmlns:a16="http://schemas.microsoft.com/office/drawing/2014/main" val="2441725353"/>
                    </a:ext>
                  </a:extLst>
                </a:gridCol>
                <a:gridCol w="3466167">
                  <a:extLst>
                    <a:ext uri="{9D8B030D-6E8A-4147-A177-3AD203B41FA5}">
                      <a16:colId xmlns:a16="http://schemas.microsoft.com/office/drawing/2014/main" val="1701455492"/>
                    </a:ext>
                  </a:extLst>
                </a:gridCol>
              </a:tblGrid>
              <a:tr h="664385">
                <a:tc>
                  <a:txBody>
                    <a:bodyPr/>
                    <a:lstStyle/>
                    <a:p>
                      <a:r>
                        <a:rPr lang="en-US" sz="3000" dirty="0">
                          <a:solidFill>
                            <a:srgbClr val="FF66CC"/>
                          </a:solidFill>
                        </a:rPr>
                        <a:t>ELA-Reading</a:t>
                      </a:r>
                    </a:p>
                  </a:txBody>
                  <a:tcPr marL="150996" marR="150996" marT="75498" marB="75498"/>
                </a:tc>
                <a:tc>
                  <a:txBody>
                    <a:bodyPr/>
                    <a:lstStyle/>
                    <a:p>
                      <a:r>
                        <a:rPr lang="en-US" sz="3000" dirty="0">
                          <a:solidFill>
                            <a:srgbClr val="00FFFF"/>
                          </a:solidFill>
                        </a:rPr>
                        <a:t>Math</a:t>
                      </a:r>
                    </a:p>
                  </a:txBody>
                  <a:tcPr marL="150996" marR="150996" marT="75498" marB="75498"/>
                </a:tc>
                <a:extLst>
                  <a:ext uri="{0D108BD9-81ED-4DB2-BD59-A6C34878D82A}">
                    <a16:rowId xmlns:a16="http://schemas.microsoft.com/office/drawing/2014/main" val="245757087"/>
                  </a:ext>
                </a:extLst>
              </a:tr>
              <a:tr h="754983">
                <a:tc>
                  <a:txBody>
                    <a:bodyPr/>
                    <a:lstStyle/>
                    <a:p>
                      <a:pPr marL="400050" marR="0" lvl="0" indent="-18288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0A22E"/>
                        </a:buClr>
                        <a:buSzTx/>
                        <a:buFont typeface="Wingdings 2" pitchFamily="18" charset="2"/>
                        <a:buChar char=""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AASA</a:t>
                      </a:r>
                    </a:p>
                    <a:p>
                      <a:pPr marL="400050" marR="0" lvl="0" indent="-18288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0A22E"/>
                        </a:buClr>
                        <a:buSzTx/>
                        <a:buFont typeface="Wingdings 2" pitchFamily="18" charset="2"/>
                        <a:buChar char=""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School City Benchmarks</a:t>
                      </a:r>
                    </a:p>
                    <a:p>
                      <a:pPr marL="400050" marR="0" lvl="0" indent="-18288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0A22E"/>
                        </a:buClr>
                        <a:buSzTx/>
                        <a:buFont typeface="Wingdings 2" pitchFamily="18" charset="2"/>
                        <a:buChar char=""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School City Common Formative Assessments – by Grade/Content</a:t>
                      </a:r>
                    </a:p>
                    <a:p>
                      <a:pPr marL="400050" marR="0" lvl="0" indent="-18288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0A22E"/>
                        </a:buClr>
                        <a:buSzTx/>
                        <a:buFont typeface="Wingdings 2" pitchFamily="18" charset="2"/>
                        <a:buChar char=""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iReady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00050" marR="0" lvl="0" indent="-18288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0A22E"/>
                        </a:buClr>
                        <a:buSzTx/>
                        <a:buFont typeface="Wingdings 2" pitchFamily="18" charset="2"/>
                        <a:buChar char=""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IXL </a:t>
                      </a:r>
                    </a:p>
                    <a:p>
                      <a:pPr marL="400050" marR="0" lvl="0" indent="-18288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0A22E"/>
                        </a:buClr>
                        <a:buSzTx/>
                        <a:buFont typeface="Wingdings 2" pitchFamily="18" charset="2"/>
                        <a:buChar char=""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AZELLA – English Language Learners</a:t>
                      </a:r>
                    </a:p>
                    <a:p>
                      <a:endParaRPr lang="en-US" sz="3000" dirty="0"/>
                    </a:p>
                  </a:txBody>
                  <a:tcPr marL="150996" marR="150996" marT="75498" marB="75498"/>
                </a:tc>
                <a:tc>
                  <a:txBody>
                    <a:bodyPr/>
                    <a:lstStyle/>
                    <a:p>
                      <a:pPr marL="400050" marR="0" lvl="0" indent="-18288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0A22E"/>
                        </a:buClr>
                        <a:buSzTx/>
                        <a:buFont typeface="Wingdings 2" pitchFamily="18" charset="2"/>
                        <a:buChar char=""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AASA</a:t>
                      </a:r>
                    </a:p>
                    <a:p>
                      <a:pPr marL="400050" marR="0" lvl="0" indent="-18288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0A22E"/>
                        </a:buClr>
                        <a:buSzTx/>
                        <a:buFont typeface="Wingdings 2" pitchFamily="18" charset="2"/>
                        <a:buChar char=""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School City Benchmarks</a:t>
                      </a:r>
                    </a:p>
                    <a:p>
                      <a:pPr marL="400050" marR="0" lvl="0" indent="-18288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0A22E"/>
                        </a:buClr>
                        <a:buSzTx/>
                        <a:buFont typeface="Wingdings 2" pitchFamily="18" charset="2"/>
                        <a:buChar char=""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School City Common Formative Assessments – by Grade/Content</a:t>
                      </a:r>
                    </a:p>
                    <a:p>
                      <a:pPr marL="400050" marR="0" lvl="0" indent="-18288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0A22E"/>
                        </a:buClr>
                        <a:buSzTx/>
                        <a:buFont typeface="Wingdings 2" pitchFamily="18" charset="2"/>
                        <a:buChar char=""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IXL</a:t>
                      </a:r>
                    </a:p>
                    <a:p>
                      <a:pPr marL="400050" marR="0" lvl="0" indent="-18288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F0A22E"/>
                        </a:buClr>
                        <a:buSzTx/>
                        <a:buFont typeface="Wingdings 2" pitchFamily="18" charset="2"/>
                        <a:buChar char=""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iReady</a:t>
                      </a:r>
                      <a:endParaRPr lang="en-US" sz="3000" dirty="0"/>
                    </a:p>
                  </a:txBody>
                  <a:tcPr marL="150996" marR="150996" marT="75498" marB="75498"/>
                </a:tc>
                <a:extLst>
                  <a:ext uri="{0D108BD9-81ED-4DB2-BD59-A6C34878D82A}">
                    <a16:rowId xmlns:a16="http://schemas.microsoft.com/office/drawing/2014/main" val="3367806887"/>
                  </a:ext>
                </a:extLst>
              </a:tr>
              <a:tr h="754983"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 marL="150996" marR="150996" marT="75498" marB="75498"/>
                </a:tc>
                <a:tc>
                  <a:txBody>
                    <a:bodyPr/>
                    <a:lstStyle/>
                    <a:p>
                      <a:endParaRPr lang="en-US" sz="3000"/>
                    </a:p>
                  </a:txBody>
                  <a:tcPr marL="150996" marR="150996" marT="75498" marB="75498"/>
                </a:tc>
                <a:extLst>
                  <a:ext uri="{0D108BD9-81ED-4DB2-BD59-A6C34878D82A}">
                    <a16:rowId xmlns:a16="http://schemas.microsoft.com/office/drawing/2014/main" val="3411943935"/>
                  </a:ext>
                </a:extLst>
              </a:tr>
              <a:tr h="754983">
                <a:tc>
                  <a:txBody>
                    <a:bodyPr/>
                    <a:lstStyle/>
                    <a:p>
                      <a:endParaRPr lang="en-US" sz="3000"/>
                    </a:p>
                  </a:txBody>
                  <a:tcPr marL="150996" marR="150996" marT="75498" marB="75498"/>
                </a:tc>
                <a:tc>
                  <a:txBody>
                    <a:bodyPr/>
                    <a:lstStyle/>
                    <a:p>
                      <a:endParaRPr lang="en-US" sz="3000"/>
                    </a:p>
                  </a:txBody>
                  <a:tcPr marL="150996" marR="150996" marT="75498" marB="75498"/>
                </a:tc>
                <a:extLst>
                  <a:ext uri="{0D108BD9-81ED-4DB2-BD59-A6C34878D82A}">
                    <a16:rowId xmlns:a16="http://schemas.microsoft.com/office/drawing/2014/main" val="2065819584"/>
                  </a:ext>
                </a:extLst>
              </a:tr>
              <a:tr h="754983">
                <a:tc>
                  <a:txBody>
                    <a:bodyPr/>
                    <a:lstStyle/>
                    <a:p>
                      <a:endParaRPr lang="en-US" sz="3000"/>
                    </a:p>
                  </a:txBody>
                  <a:tcPr marL="150996" marR="150996" marT="75498" marB="75498"/>
                </a:tc>
                <a:tc>
                  <a:txBody>
                    <a:bodyPr/>
                    <a:lstStyle/>
                    <a:p>
                      <a:endParaRPr lang="en-US" sz="3000"/>
                    </a:p>
                  </a:txBody>
                  <a:tcPr marL="150996" marR="150996" marT="75498" marB="75498"/>
                </a:tc>
                <a:extLst>
                  <a:ext uri="{0D108BD9-81ED-4DB2-BD59-A6C34878D82A}">
                    <a16:rowId xmlns:a16="http://schemas.microsoft.com/office/drawing/2014/main" val="2655757152"/>
                  </a:ext>
                </a:extLst>
              </a:tr>
              <a:tr h="754983">
                <a:tc>
                  <a:txBody>
                    <a:bodyPr/>
                    <a:lstStyle/>
                    <a:p>
                      <a:endParaRPr lang="en-US" sz="3000"/>
                    </a:p>
                  </a:txBody>
                  <a:tcPr marL="150996" marR="150996" marT="75498" marB="75498"/>
                </a:tc>
                <a:tc>
                  <a:txBody>
                    <a:bodyPr/>
                    <a:lstStyle/>
                    <a:p>
                      <a:endParaRPr lang="en-US" sz="3000"/>
                    </a:p>
                  </a:txBody>
                  <a:tcPr marL="150996" marR="150996" marT="75498" marB="75498"/>
                </a:tc>
                <a:extLst>
                  <a:ext uri="{0D108BD9-81ED-4DB2-BD59-A6C34878D82A}">
                    <a16:rowId xmlns:a16="http://schemas.microsoft.com/office/drawing/2014/main" val="2861386855"/>
                  </a:ext>
                </a:extLst>
              </a:tr>
              <a:tr h="754983">
                <a:tc>
                  <a:txBody>
                    <a:bodyPr/>
                    <a:lstStyle/>
                    <a:p>
                      <a:endParaRPr lang="en-US" sz="3000"/>
                    </a:p>
                  </a:txBody>
                  <a:tcPr marL="150996" marR="150996" marT="75498" marB="75498"/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 marL="150996" marR="150996" marT="75498" marB="75498"/>
                </a:tc>
                <a:extLst>
                  <a:ext uri="{0D108BD9-81ED-4DB2-BD59-A6C34878D82A}">
                    <a16:rowId xmlns:a16="http://schemas.microsoft.com/office/drawing/2014/main" val="2931252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56777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6ADA6A4-0E3A-4918-B6D4-22715A55CC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9EF8B0-F266-4D16-A66B-C33723680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rgbClr val="7E67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solidFill>
            <a:schemeClr val="tx1"/>
          </a:solidFill>
        </p:spPr>
        <p:txBody>
          <a:bodyPr>
            <a:normAutofit/>
          </a:bodyPr>
          <a:lstStyle/>
          <a:p>
            <a:br>
              <a:rPr lang="en-US" dirty="0"/>
            </a:br>
            <a:r>
              <a:rPr lang="en-US" dirty="0"/>
              <a:t>School Letter Grade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4785024"/>
          </a:xfrm>
          <a:solidFill>
            <a:schemeClr val="bg2"/>
          </a:solidFill>
        </p:spPr>
        <p:txBody>
          <a:bodyPr>
            <a:normAutofit/>
          </a:bodyPr>
          <a:lstStyle/>
          <a:p>
            <a:pPr marL="0" indent="0">
              <a:buClr>
                <a:srgbClr val="BC6752"/>
              </a:buClr>
              <a:buNone/>
            </a:pPr>
            <a:r>
              <a:rPr lang="en-US" sz="1600" dirty="0"/>
              <a:t>The Arizona Department of Education (ADE)  assigns each school a letter grade based on spring 2022 Arizona’s Academic Standards Assessment results.                  When the information is received, we will notify our community.</a:t>
            </a:r>
          </a:p>
          <a:p>
            <a:pPr marL="0" indent="0">
              <a:buClr>
                <a:srgbClr val="BC6752"/>
              </a:buClr>
              <a:buNone/>
            </a:pPr>
            <a:r>
              <a:rPr lang="en-US" sz="1300" b="1" dirty="0"/>
              <a:t>School grades are based on:</a:t>
            </a:r>
          </a:p>
          <a:p>
            <a:pPr>
              <a:buClr>
                <a:srgbClr val="BC6752"/>
              </a:buClr>
            </a:pPr>
            <a:r>
              <a:rPr lang="en-US" sz="1800" b="1" dirty="0">
                <a:solidFill>
                  <a:srgbClr val="8B456A"/>
                </a:solidFill>
              </a:rPr>
              <a:t>The percentage of students who passed the Arizona’s Academic Standards Assessment (AASA) exam.</a:t>
            </a:r>
          </a:p>
          <a:p>
            <a:pPr>
              <a:buClr>
                <a:srgbClr val="BC6752"/>
              </a:buClr>
            </a:pP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The percentage of students who attained academic growth reaching or exceeding grade level expectations.</a:t>
            </a:r>
          </a:p>
          <a:p>
            <a:pPr>
              <a:buClr>
                <a:srgbClr val="BC6752"/>
              </a:buClr>
            </a:pPr>
            <a:r>
              <a:rPr lang="en-US" sz="1800" b="1" dirty="0">
                <a:solidFill>
                  <a:schemeClr val="accent3">
                    <a:lumMod val="50000"/>
                  </a:schemeClr>
                </a:solidFill>
              </a:rPr>
              <a:t>Additional factors such as the percentage of students evaluated, graduation rate-High School Only, reclassification of English language students.</a:t>
            </a:r>
          </a:p>
          <a:p>
            <a:pPr marL="0" indent="0">
              <a:buClr>
                <a:srgbClr val="BC6752"/>
              </a:buClr>
              <a:buNone/>
            </a:pPr>
            <a:r>
              <a:rPr lang="en-US" sz="3600" dirty="0">
                <a:solidFill>
                  <a:srgbClr val="C00000"/>
                </a:solidFill>
              </a:rPr>
              <a:t>Title I </a:t>
            </a:r>
            <a:r>
              <a:rPr lang="en-US" sz="1800" dirty="0">
                <a:solidFill>
                  <a:srgbClr val="C00000"/>
                </a:solidFill>
              </a:rPr>
              <a:t>funds help our school maintain / improve our school score by improving student achievement through the strategic use of federal funds.</a:t>
            </a:r>
          </a:p>
          <a:p>
            <a:pPr marL="0" indent="0">
              <a:buClr>
                <a:srgbClr val="BC6752"/>
              </a:buClr>
              <a:buNone/>
            </a:pPr>
            <a:endParaRPr lang="en-US" sz="13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9D0B110-82F6-41DA-8945-C8411E576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99159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B86EB1B-4B55-4579-97FA-337EE5CFA3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FFECBC-3365-4A8E-B5C9-F04909FEC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3"/>
            <a:ext cx="4642228" cy="533095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249" y="1123837"/>
            <a:ext cx="4016116" cy="1255469"/>
          </a:xfrm>
        </p:spPr>
        <p:txBody>
          <a:bodyPr>
            <a:normAutofit/>
          </a:bodyPr>
          <a:lstStyle/>
          <a:p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400" b="1" i="1" dirty="0">
                <a:solidFill>
                  <a:srgbClr val="FFFF00"/>
                </a:solidFill>
              </a:rPr>
              <a:t>Integrated Action Plan  (IAP)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057" y="2215755"/>
            <a:ext cx="4016116" cy="3274586"/>
          </a:xfrm>
          <a:solidFill>
            <a:schemeClr val="bg1">
              <a:lumMod val="85000"/>
              <a:lumOff val="15000"/>
            </a:schemeClr>
          </a:solidFill>
        </p:spPr>
        <p:txBody>
          <a:bodyPr anchor="t">
            <a:normAutofit fontScale="25000" lnSpcReduction="20000"/>
          </a:bodyPr>
          <a:lstStyle/>
          <a:p>
            <a:pPr marL="0" indent="0">
              <a:buClr>
                <a:srgbClr val="C87661"/>
              </a:buClr>
              <a:buNone/>
              <a:defRPr/>
            </a:pPr>
            <a:endParaRPr lang="en-US" altLang="en-US" sz="500" dirty="0">
              <a:solidFill>
                <a:schemeClr val="tx1"/>
              </a:solidFill>
            </a:endParaRPr>
          </a:p>
          <a:p>
            <a:pPr marL="0" indent="0">
              <a:buClr>
                <a:srgbClr val="C87661"/>
              </a:buClr>
              <a:buNone/>
              <a:defRPr/>
            </a:pPr>
            <a:r>
              <a:rPr lang="en-US" altLang="en-US" sz="8000" dirty="0">
                <a:solidFill>
                  <a:schemeClr val="tx1"/>
                </a:solidFill>
              </a:rPr>
              <a:t>Our school leadership team composed of staff and families completed a needs assessment in the spring. We address student needs and allocate Title I resources to support:</a:t>
            </a:r>
          </a:p>
          <a:p>
            <a:pPr marL="457200" indent="-457200">
              <a:buClr>
                <a:srgbClr val="C87661"/>
              </a:buClr>
              <a:buAutoNum type="arabicPeriod"/>
              <a:defRPr/>
            </a:pPr>
            <a:endParaRPr lang="en-US" altLang="en-US" sz="8000" dirty="0">
              <a:solidFill>
                <a:schemeClr val="tx1"/>
              </a:solidFill>
            </a:endParaRPr>
          </a:p>
          <a:p>
            <a:pPr marL="457200" indent="-457200">
              <a:buClr>
                <a:srgbClr val="C87661"/>
              </a:buClr>
              <a:buAutoNum type="arabicPeriod"/>
              <a:defRPr/>
            </a:pPr>
            <a:r>
              <a:rPr lang="en-US" altLang="en-US" sz="8000" dirty="0">
                <a:solidFill>
                  <a:schemeClr val="tx1"/>
                </a:solidFill>
              </a:rPr>
              <a:t>Well trained staff using effective teaching practices</a:t>
            </a:r>
          </a:p>
          <a:p>
            <a:pPr marL="457200" indent="-457200">
              <a:buClr>
                <a:srgbClr val="C87661"/>
              </a:buClr>
              <a:buAutoNum type="arabicPeriod"/>
              <a:defRPr/>
            </a:pPr>
            <a:r>
              <a:rPr lang="en-US" altLang="en-US" sz="8000" dirty="0">
                <a:solidFill>
                  <a:schemeClr val="tx1"/>
                </a:solidFill>
              </a:rPr>
              <a:t>To provide intervention for struggling students</a:t>
            </a:r>
          </a:p>
          <a:p>
            <a:pPr marL="457200" indent="-457200">
              <a:buClr>
                <a:srgbClr val="C87661"/>
              </a:buClr>
              <a:buAutoNum type="arabicPeriod"/>
              <a:defRPr/>
            </a:pPr>
            <a:r>
              <a:rPr lang="en-US" altLang="en-US" sz="8000" dirty="0">
                <a:solidFill>
                  <a:schemeClr val="tx1"/>
                </a:solidFill>
              </a:rPr>
              <a:t>Families to help students achieve in school</a:t>
            </a:r>
          </a:p>
          <a:p>
            <a:pPr marL="457200" indent="-457200">
              <a:buClr>
                <a:srgbClr val="C87661"/>
              </a:buClr>
              <a:buAutoNum type="arabicPeriod"/>
              <a:defRPr/>
            </a:pPr>
            <a:endParaRPr lang="en-US" altLang="en-US" sz="500" dirty="0">
              <a:solidFill>
                <a:schemeClr val="tx1"/>
              </a:solidFill>
            </a:endParaRPr>
          </a:p>
          <a:p>
            <a:pPr marL="57150" indent="0">
              <a:buClr>
                <a:srgbClr val="C87661"/>
              </a:buClr>
              <a:buNone/>
              <a:defRPr/>
            </a:pPr>
            <a:endParaRPr lang="en-US" altLang="en-US" sz="500" b="1" i="1" dirty="0">
              <a:solidFill>
                <a:schemeClr val="tx1"/>
              </a:solidFill>
            </a:endParaRPr>
          </a:p>
          <a:p>
            <a:pPr marL="57150" indent="0">
              <a:buClr>
                <a:srgbClr val="C87661"/>
              </a:buClr>
              <a:buNone/>
              <a:defRPr/>
            </a:pPr>
            <a:endParaRPr lang="en-US" altLang="en-US" sz="500" b="1" i="1" dirty="0">
              <a:solidFill>
                <a:schemeClr val="tx1"/>
              </a:solidFill>
            </a:endParaRPr>
          </a:p>
          <a:p>
            <a:pPr marL="57150" indent="0">
              <a:buClr>
                <a:srgbClr val="C87661"/>
              </a:buClr>
              <a:buNone/>
              <a:defRPr/>
            </a:pPr>
            <a:endParaRPr lang="en-US" altLang="en-US" sz="500" b="1" i="1" dirty="0">
              <a:solidFill>
                <a:schemeClr val="tx1"/>
              </a:solidFill>
            </a:endParaRPr>
          </a:p>
          <a:p>
            <a:pPr marL="57150" indent="0">
              <a:buClr>
                <a:srgbClr val="C87661"/>
              </a:buClr>
              <a:buNone/>
              <a:defRPr/>
            </a:pPr>
            <a:endParaRPr lang="en-US" altLang="en-US" sz="500" b="1" i="1" dirty="0">
              <a:solidFill>
                <a:schemeClr val="tx1"/>
              </a:solidFill>
            </a:endParaRPr>
          </a:p>
          <a:p>
            <a:pPr marL="57150" indent="0">
              <a:buClr>
                <a:srgbClr val="C87661"/>
              </a:buClr>
              <a:buNone/>
              <a:defRPr/>
            </a:pPr>
            <a:endParaRPr lang="en-US" altLang="en-US" sz="500" b="1" i="1" dirty="0">
              <a:solidFill>
                <a:schemeClr val="tx1"/>
              </a:solidFill>
            </a:endParaRPr>
          </a:p>
          <a:p>
            <a:pPr marL="57150" indent="0">
              <a:buClr>
                <a:srgbClr val="C87661"/>
              </a:buClr>
              <a:buNone/>
              <a:defRPr/>
            </a:pPr>
            <a:endParaRPr lang="en-US" altLang="en-US" sz="500" b="1" i="1" dirty="0">
              <a:solidFill>
                <a:schemeClr val="tx1"/>
              </a:solidFill>
            </a:endParaRPr>
          </a:p>
          <a:p>
            <a:pPr marL="57150" indent="0">
              <a:buClr>
                <a:srgbClr val="C87661"/>
              </a:buClr>
              <a:buNone/>
              <a:defRPr/>
            </a:pPr>
            <a:endParaRPr lang="en-US" altLang="en-US" sz="500" b="1" i="1" dirty="0">
              <a:solidFill>
                <a:schemeClr val="tx1"/>
              </a:solidFill>
            </a:endParaRPr>
          </a:p>
          <a:p>
            <a:pPr marL="57150" indent="0">
              <a:buClr>
                <a:srgbClr val="C87661"/>
              </a:buClr>
              <a:buNone/>
              <a:defRPr/>
            </a:pPr>
            <a:endParaRPr lang="en-US" altLang="en-US" sz="500" b="1" i="1" dirty="0">
              <a:solidFill>
                <a:schemeClr val="tx1"/>
              </a:solidFill>
            </a:endParaRPr>
          </a:p>
          <a:p>
            <a:pPr marL="57150" indent="0">
              <a:buClr>
                <a:srgbClr val="C87661"/>
              </a:buClr>
              <a:buNone/>
              <a:defRPr/>
            </a:pPr>
            <a:endParaRPr lang="en-US" altLang="en-US" sz="500" b="1" i="1" dirty="0">
              <a:solidFill>
                <a:schemeClr val="tx1"/>
              </a:solidFill>
            </a:endParaRPr>
          </a:p>
          <a:p>
            <a:pPr marL="57150" indent="0">
              <a:buClr>
                <a:srgbClr val="C87661"/>
              </a:buClr>
              <a:buNone/>
              <a:defRPr/>
            </a:pPr>
            <a:endParaRPr lang="en-US" altLang="en-US" sz="500" b="1" i="1" dirty="0">
              <a:solidFill>
                <a:schemeClr val="tx1"/>
              </a:solidFill>
            </a:endParaRPr>
          </a:p>
          <a:p>
            <a:pPr marL="57150" indent="0">
              <a:buClr>
                <a:srgbClr val="C87661"/>
              </a:buClr>
              <a:buNone/>
              <a:defRPr/>
            </a:pPr>
            <a:endParaRPr lang="en-US" altLang="en-US" sz="500" b="1" i="1" dirty="0">
              <a:solidFill>
                <a:schemeClr val="tx1"/>
              </a:solidFill>
            </a:endParaRPr>
          </a:p>
          <a:p>
            <a:pPr marL="57150" indent="0">
              <a:buClr>
                <a:srgbClr val="C87661"/>
              </a:buClr>
              <a:buNone/>
              <a:defRPr/>
            </a:pPr>
            <a:r>
              <a:rPr lang="en-US" altLang="en-US" sz="500" b="1" i="1" dirty="0">
                <a:solidFill>
                  <a:schemeClr val="tx1"/>
                </a:solidFill>
              </a:rPr>
              <a:t>**To participate in our planning process, please contact:____________</a:t>
            </a:r>
          </a:p>
          <a:p>
            <a:pPr marL="57150" indent="0">
              <a:buClr>
                <a:srgbClr val="C87661"/>
              </a:buClr>
              <a:buNone/>
              <a:defRPr/>
            </a:pPr>
            <a:endParaRPr lang="en-US" altLang="en-US" sz="500" b="1" i="1" dirty="0">
              <a:solidFill>
                <a:schemeClr val="tx1"/>
              </a:solidFill>
            </a:endParaRPr>
          </a:p>
          <a:p>
            <a:pPr>
              <a:buClr>
                <a:srgbClr val="C87661"/>
              </a:buClr>
            </a:pPr>
            <a:endParaRPr lang="en-US" sz="500" dirty="0">
              <a:solidFill>
                <a:schemeClr val="tx1"/>
              </a:solidFill>
            </a:endParaRPr>
          </a:p>
        </p:txBody>
      </p:sp>
      <p:pic>
        <p:nvPicPr>
          <p:cNvPr id="4102" name="Picture 6" descr="Staff at Pistor... - Tucson Unified School District (TUSD) | Facebook">
            <a:extLst>
              <a:ext uri="{FF2B5EF4-FFF2-40B4-BE49-F238E27FC236}">
                <a16:creationId xmlns:a16="http://schemas.microsoft.com/office/drawing/2014/main" id="{41765465-1521-2A57-0CB0-BFF0F264F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1742752"/>
            <a:ext cx="3652416" cy="342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ansfeld Magnet Middle School">
            <a:extLst>
              <a:ext uri="{FF2B5EF4-FFF2-40B4-BE49-F238E27FC236}">
                <a16:creationId xmlns:a16="http://schemas.microsoft.com/office/drawing/2014/main" id="{7DA99022-555F-DD02-15D8-81E712714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613" y="0"/>
            <a:ext cx="3519386" cy="295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'Facelift' latest improvement at east side elementary | Education |  tucson.com">
            <a:extLst>
              <a:ext uri="{FF2B5EF4-FFF2-40B4-BE49-F238E27FC236}">
                <a16:creationId xmlns:a16="http://schemas.microsoft.com/office/drawing/2014/main" id="{19F553BB-29FB-7BE2-E03A-B212CC8B0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806" y="3566160"/>
            <a:ext cx="3366194" cy="329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5488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br>
              <a:rPr lang="en-US" dirty="0"/>
            </a:br>
            <a:r>
              <a:rPr lang="en-US" sz="2800" b="1" i="1" dirty="0">
                <a:solidFill>
                  <a:srgbClr val="FFFF00"/>
                </a:solidFill>
              </a:rPr>
              <a:t>Integrated Action Plan (IAP)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180871"/>
            <a:ext cx="7315200" cy="621993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lvl="1" indent="0">
              <a:lnSpc>
                <a:spcPct val="80000"/>
              </a:lnSpc>
              <a:buNone/>
              <a:defRPr/>
            </a:pPr>
            <a:r>
              <a:rPr lang="en-US" sz="2800" dirty="0"/>
              <a:t>To ensure that all students receive a </a:t>
            </a:r>
            <a:r>
              <a:rPr lang="en-US" sz="2800" dirty="0">
                <a:solidFill>
                  <a:srgbClr val="4622FA"/>
                </a:solidFill>
              </a:rPr>
              <a:t>high-quality</a:t>
            </a:r>
            <a:r>
              <a:rPr lang="en-US" sz="2800" dirty="0"/>
              <a:t> education we employ </a:t>
            </a:r>
            <a:r>
              <a:rPr lang="en-US" sz="2800" dirty="0">
                <a:solidFill>
                  <a:srgbClr val="4622FA"/>
                </a:solidFill>
              </a:rPr>
              <a:t>appropriately certified staff</a:t>
            </a:r>
            <a:r>
              <a:rPr lang="en-US" sz="2800" dirty="0"/>
              <a:t>, who use research based instructional methods. Our school plan includes the following:</a:t>
            </a:r>
          </a:p>
          <a:p>
            <a:pPr marL="57150" indent="0">
              <a:lnSpc>
                <a:spcPct val="80000"/>
              </a:lnSpc>
              <a:buNone/>
              <a:defRPr/>
            </a:pPr>
            <a:endParaRPr lang="en-US" sz="1800" dirty="0"/>
          </a:p>
          <a:p>
            <a:pPr marL="914400" lvl="1" indent="-457200">
              <a:lnSpc>
                <a:spcPct val="80000"/>
              </a:lnSpc>
              <a:buFontTx/>
              <a:buAutoNum type="alphaLcPeriod"/>
              <a:defRPr/>
            </a:pPr>
            <a:r>
              <a:rPr lang="en-US" sz="2800" dirty="0">
                <a:solidFill>
                  <a:schemeClr val="tx1"/>
                </a:solidFill>
              </a:rPr>
              <a:t>53 minutes of  reading instruction per day. With the exception of Weds-44 mins. </a:t>
            </a:r>
          </a:p>
          <a:p>
            <a:pPr marL="914400" lvl="1" indent="-457200">
              <a:lnSpc>
                <a:spcPct val="80000"/>
              </a:lnSpc>
              <a:buFontTx/>
              <a:buAutoNum type="alphaLcPeriod"/>
              <a:defRPr/>
            </a:pPr>
            <a:r>
              <a:rPr lang="en-US" sz="2800" dirty="0">
                <a:solidFill>
                  <a:schemeClr val="tx1"/>
                </a:solidFill>
              </a:rPr>
              <a:t>53 minutes of  mathematics instruction per day. With the exception of Weds-44 mins. </a:t>
            </a:r>
          </a:p>
          <a:p>
            <a:pPr marL="914400" lvl="1" indent="-457200">
              <a:lnSpc>
                <a:spcPct val="80000"/>
              </a:lnSpc>
              <a:buFontTx/>
              <a:buAutoNum type="alphaLcPeriod"/>
              <a:defRPr/>
            </a:pPr>
            <a:r>
              <a:rPr lang="en-US" sz="2800" dirty="0">
                <a:solidFill>
                  <a:schemeClr val="tx1"/>
                </a:solidFill>
              </a:rPr>
              <a:t>Curriculum Service Provider (CSP) to support teachers with teaching strategies</a:t>
            </a:r>
          </a:p>
          <a:p>
            <a:pPr marL="914400" lvl="1" indent="-457200">
              <a:lnSpc>
                <a:spcPct val="80000"/>
              </a:lnSpc>
              <a:buFontTx/>
              <a:buAutoNum type="alphaLcPeriod"/>
              <a:defRPr/>
            </a:pPr>
            <a:r>
              <a:rPr lang="en-US" sz="2800" dirty="0">
                <a:solidFill>
                  <a:schemeClr val="tx1"/>
                </a:solidFill>
              </a:rPr>
              <a:t>Response to Intervention Teachers to support Tier 2 &amp; Tier 3 interventions</a:t>
            </a:r>
          </a:p>
          <a:p>
            <a:pPr marL="914400" lvl="1" indent="-457200">
              <a:lnSpc>
                <a:spcPct val="80000"/>
              </a:lnSpc>
              <a:buFontTx/>
              <a:buAutoNum type="alphaLcPeriod"/>
              <a:defRPr/>
            </a:pPr>
            <a:r>
              <a:rPr lang="en-US" sz="2800" dirty="0">
                <a:solidFill>
                  <a:schemeClr val="tx1"/>
                </a:solidFill>
              </a:rPr>
              <a:t>MTSS Referrals</a:t>
            </a:r>
          </a:p>
          <a:p>
            <a:pPr marL="914400" lvl="1" indent="-457200">
              <a:lnSpc>
                <a:spcPct val="80000"/>
              </a:lnSpc>
              <a:buFontTx/>
              <a:buAutoNum type="alphaLcPeriod"/>
              <a:defRPr/>
            </a:pPr>
            <a:r>
              <a:rPr lang="en-US" sz="2800" dirty="0">
                <a:solidFill>
                  <a:schemeClr val="tx1"/>
                </a:solidFill>
              </a:rPr>
              <a:t>Teacher Assistant Support (TA)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735713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39D77354-939E-4A26-AE51-B3F9618B14B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2DE26CEDD77B43958BD94ACC382C2E" ma:contentTypeVersion="12" ma:contentTypeDescription="Create a new document." ma:contentTypeScope="" ma:versionID="2df26e77ed7fb8262dd07bcaca090e7c">
  <xsd:schema xmlns:xsd="http://www.w3.org/2001/XMLSchema" xmlns:xs="http://www.w3.org/2001/XMLSchema" xmlns:p="http://schemas.microsoft.com/office/2006/metadata/properties" xmlns:ns3="dfb31f12-deaa-4eca-8f19-eb0356b74ca5" xmlns:ns4="a8516cc7-af08-4241-b335-cdcddac83a8a" targetNamespace="http://schemas.microsoft.com/office/2006/metadata/properties" ma:root="true" ma:fieldsID="d254b14dd2bbad056412ad93a6975346" ns3:_="" ns4:_="">
    <xsd:import namespace="dfb31f12-deaa-4eca-8f19-eb0356b74ca5"/>
    <xsd:import namespace="a8516cc7-af08-4241-b335-cdcddac83a8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b31f12-deaa-4eca-8f19-eb0356b74c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516cc7-af08-4241-b335-cdcddac83a8a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55AFB90-6AF1-4EEF-BB90-B92AC461D8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fb31f12-deaa-4eca-8f19-eb0356b74ca5"/>
    <ds:schemaRef ds:uri="a8516cc7-af08-4241-b335-cdcddac83a8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9CF47EC-8375-45AC-8545-B43B9356E67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DB5DD55-7622-4DBD-ACBB-70A6CF8A71D3}">
  <ds:schemaRefs>
    <ds:schemaRef ds:uri="http://schemas.openxmlformats.org/package/2006/metadata/core-properties"/>
    <ds:schemaRef ds:uri="http://purl.org/dc/elements/1.1/"/>
    <ds:schemaRef ds:uri="dfb31f12-deaa-4eca-8f19-eb0356b74ca5"/>
    <ds:schemaRef ds:uri="a8516cc7-af08-4241-b335-cdcddac83a8a"/>
    <ds:schemaRef ds:uri="http://purl.org/dc/terms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852</TotalTime>
  <Words>794</Words>
  <Application>Microsoft Office PowerPoint</Application>
  <PresentationFormat>Widescreen</PresentationFormat>
  <Paragraphs>123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Corbel</vt:lpstr>
      <vt:lpstr>Wingdings 2</vt:lpstr>
      <vt:lpstr>Frame</vt:lpstr>
      <vt:lpstr>Secrist Middle School Title I Program Home of the Scorpions</vt:lpstr>
      <vt:lpstr>Grants</vt:lpstr>
      <vt:lpstr>The purpose of Title I is to ensure that all students …</vt:lpstr>
      <vt:lpstr>Title I Funds are for…</vt:lpstr>
      <vt:lpstr> Title I funds help our school  offer families</vt:lpstr>
      <vt:lpstr>Arizona’s Academic Standards Assessment (AASA) </vt:lpstr>
      <vt:lpstr> School Letter Grade</vt:lpstr>
      <vt:lpstr> Integrated Action Plan  (IAP)</vt:lpstr>
      <vt:lpstr> Integrated Action Plan (IAP)</vt:lpstr>
      <vt:lpstr> Integrated Action Plan (IAP)</vt:lpstr>
      <vt:lpstr>    School Integrated Action Plan (IAP) </vt:lpstr>
      <vt:lpstr> Parents Right to Know</vt:lpstr>
      <vt:lpstr>  Important Dates to Remember</vt:lpstr>
      <vt:lpstr> Thank you!</vt:lpstr>
    </vt:vector>
  </TitlesOfParts>
  <Company>Tucson Unified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DIRECTIONS</dc:title>
  <dc:creator>Guerrero, Teresa</dc:creator>
  <cp:lastModifiedBy>Wallinger, Ashley</cp:lastModifiedBy>
  <cp:revision>66</cp:revision>
  <cp:lastPrinted>2023-08-07T15:32:41Z</cp:lastPrinted>
  <dcterms:created xsi:type="dcterms:W3CDTF">2019-06-17T21:27:01Z</dcterms:created>
  <dcterms:modified xsi:type="dcterms:W3CDTF">2023-08-22T20:18:27Z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0x010100B12DE26CEDD77B43958BD94ACC382C2E</vt:lpwstr>
  </property>
</Properties>
</file>